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1"/>
  </p:notesMasterIdLst>
  <p:sldIdLst>
    <p:sldId id="2147469719" r:id="rId6"/>
    <p:sldId id="2147469714" r:id="rId7"/>
    <p:sldId id="2147469717" r:id="rId8"/>
    <p:sldId id="2147469718" r:id="rId9"/>
    <p:sldId id="30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dan Murphy" userId="S::bmurphy@affirma.com::e9f923b6-6d89-4d4e-a3b7-d9304b9d44ba" providerId="AD" clId="Web-{9161A904-3CCF-59D3-B59B-F6A391A6651C}"/>
    <pc:docChg chg="addSld">
      <pc:chgData name="Brendan Murphy" userId="S::bmurphy@affirma.com::e9f923b6-6d89-4d4e-a3b7-d9304b9d44ba" providerId="AD" clId="Web-{9161A904-3CCF-59D3-B59B-F6A391A6651C}" dt="2025-03-28T15:26:55.319" v="0"/>
      <pc:docMkLst>
        <pc:docMk/>
      </pc:docMkLst>
      <pc:sldChg chg="add">
        <pc:chgData name="Brendan Murphy" userId="S::bmurphy@affirma.com::e9f923b6-6d89-4d4e-a3b7-d9304b9d44ba" providerId="AD" clId="Web-{9161A904-3CCF-59D3-B59B-F6A391A6651C}" dt="2025-03-28T15:26:55.319" v="0"/>
        <pc:sldMkLst>
          <pc:docMk/>
          <pc:sldMk cId="3261456978" sldId="303"/>
        </pc:sldMkLst>
      </pc:sldChg>
      <pc:sldMasterChg chg="addSldLayout">
        <pc:chgData name="Brendan Murphy" userId="S::bmurphy@affirma.com::e9f923b6-6d89-4d4e-a3b7-d9304b9d44ba" providerId="AD" clId="Web-{9161A904-3CCF-59D3-B59B-F6A391A6651C}" dt="2025-03-28T15:26:55.319" v="0"/>
        <pc:sldMasterMkLst>
          <pc:docMk/>
          <pc:sldMasterMk cId="2826809780" sldId="2147483648"/>
        </pc:sldMasterMkLst>
        <pc:sldLayoutChg chg="add">
          <pc:chgData name="Brendan Murphy" userId="S::bmurphy@affirma.com::e9f923b6-6d89-4d4e-a3b7-d9304b9d44ba" providerId="AD" clId="Web-{9161A904-3CCF-59D3-B59B-F6A391A6651C}" dt="2025-03-28T15:26:55.319" v="0"/>
          <pc:sldLayoutMkLst>
            <pc:docMk/>
            <pc:sldMasterMk cId="2826809780" sldId="2147483648"/>
            <pc:sldLayoutMk cId="3717165051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FBB02-BF04-4897-8629-9408447F52B7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FBA8F-F9CA-4367-85FF-086D6141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0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D7EAE-53EB-A92F-4552-968D64C5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D3EE3-90BB-49D5-F480-BE0094A71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F01EBB-CFF1-42EE-640C-72F26AC51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D7E92-8A6B-A30E-D60C-29CE50929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60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09444-0545-DE7F-176E-C18DDC33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52542-5AFC-9E56-6AA1-E48034377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4AA99-00DF-4EBA-92F6-379958771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1D65E-1756-339E-B1EB-65B64CCE7A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77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FE135-5C28-19AA-46E8-F009DB05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40A53-3638-705D-D660-11846D69A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54050" y="1162050"/>
            <a:ext cx="5573713" cy="3136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54B53-4BB7-0ACA-DA62-0712B5D21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4F2AF-AC24-FD1F-C901-46B59A35CB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3F6CF-073A-4B4F-A2B7-08B9C7DBCB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D52F-7090-785B-67D5-560FC33EE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33F15-20CC-BAC3-D518-34D2ADB07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8E09-D204-9A35-0C08-4924D2A2A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680CF-5056-B2B7-8C74-8F1FF7D4A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60DB0-3DF2-4502-A352-AC496011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05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9B18-E4AD-115D-88AF-BE446FBE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F3B95-5D10-418D-0DF7-AB6D054C6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8898-F319-5217-EC0C-D337FD5D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F543A-CE02-D0E4-5722-EC126C6F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F5B74-C81C-E0AA-5482-3E38A5FF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6E3811-EBC9-D3E6-A84B-53621D140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B1011-F3CC-3339-B0B2-72E326CF0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80842-8A36-7C22-05CF-5363A45DD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44305-E51E-7FD6-9C32-9C718F62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68647-2BC6-6D21-F612-2A5C9060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42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rgbClr val="063A79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Placeholder for Title</a:t>
            </a:r>
          </a:p>
        </p:txBody>
      </p:sp>
    </p:spTree>
    <p:extLst>
      <p:ext uri="{BB962C8B-B14F-4D97-AF65-F5344CB8AC3E}">
        <p14:creationId xmlns:p14="http://schemas.microsoft.com/office/powerpoint/2010/main" val="18759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C179EF3-84AF-4B42-A726-322932765E3F}"/>
              </a:ext>
            </a:extLst>
          </p:cNvPr>
          <p:cNvSpPr/>
          <p:nvPr userDrawn="1"/>
        </p:nvSpPr>
        <p:spPr>
          <a:xfrm>
            <a:off x="7900406" y="1366187"/>
            <a:ext cx="4291594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8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9BEEA7-F88D-4847-BB1A-3E6E13B9C13B}"/>
              </a:ext>
            </a:extLst>
          </p:cNvPr>
          <p:cNvSpPr/>
          <p:nvPr userDrawn="1"/>
        </p:nvSpPr>
        <p:spPr>
          <a:xfrm>
            <a:off x="1" y="1366185"/>
            <a:ext cx="4291589" cy="5486400"/>
          </a:xfrm>
          <a:prstGeom prst="rect">
            <a:avLst/>
          </a:prstGeom>
          <a:solidFill>
            <a:srgbClr val="CBECFF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8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>
            <a:lvl1pPr>
              <a:defRPr sz="7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10985432" cy="764390"/>
          </a:xfr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rgbClr val="063A79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Placeholder for Title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70A6AF-807C-F74F-B71F-8CD220CE4929}"/>
              </a:ext>
            </a:extLst>
          </p:cNvPr>
          <p:cNvCxnSpPr>
            <a:cxnSpLocks/>
          </p:cNvCxnSpPr>
          <p:nvPr userDrawn="1"/>
        </p:nvCxnSpPr>
        <p:spPr>
          <a:xfrm>
            <a:off x="603284" y="6227596"/>
            <a:ext cx="10985432" cy="0"/>
          </a:xfrm>
          <a:prstGeom prst="line">
            <a:avLst/>
          </a:prstGeom>
          <a:ln w="12700">
            <a:solidFill>
              <a:srgbClr val="063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2973F-6F11-AD4B-84B4-A397A1178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9"/>
            <a:ext cx="767123" cy="264231"/>
          </a:xfrm>
          <a:prstGeom prst="rect">
            <a:avLst/>
          </a:prstGeom>
        </p:spPr>
      </p:pic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DDED9791-A6F6-2745-A243-DC04C40D00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2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167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fer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63C1B90-1119-6242-ADB3-40C684BBD3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1402" y="2805435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 b="1" i="0">
                <a:solidFill>
                  <a:srgbClr val="008AD9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2F39BAD-B589-8E41-B129-AE60DD904D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12889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167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2936D419-3C55-FD41-8349-AC0BB51C6D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12889" y="2805435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 b="1" i="0">
                <a:solidFill>
                  <a:srgbClr val="008AD9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EE9314D-F062-DF49-AAC2-78633EB18B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29264" y="3198973"/>
            <a:ext cx="2766222" cy="2062070"/>
          </a:xfrm>
        </p:spPr>
        <p:txBody>
          <a:bodyPr anchor="t">
            <a:noAutofit/>
          </a:bodyPr>
          <a:lstStyle>
            <a:lvl1pPr marL="0" indent="0" algn="l">
              <a:lnSpc>
                <a:spcPct val="150000"/>
              </a:lnSpc>
              <a:buNone/>
              <a:defRPr sz="1167" b="0" i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Nam </a:t>
            </a:r>
            <a:r>
              <a:rPr lang="en-US" err="1"/>
              <a:t>ut</a:t>
            </a:r>
            <a:r>
              <a:rPr lang="en-US"/>
              <a:t> pharetra ex. </a:t>
            </a:r>
            <a:r>
              <a:rPr lang="en-US" err="1"/>
              <a:t>Prae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</a:t>
            </a:r>
            <a:r>
              <a:rPr lang="en-US"/>
              <a:t> men </a:t>
            </a:r>
            <a:r>
              <a:rPr lang="en-US" err="1"/>
              <a:t>ieb</a:t>
            </a:r>
            <a:r>
              <a:rPr lang="en-US"/>
              <a:t> 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</a:t>
            </a:r>
            <a:r>
              <a:rPr lang="en-US" err="1"/>
              <a:t>ut</a:t>
            </a:r>
            <a:r>
              <a:rPr lang="en-US"/>
              <a:t> pharetra exe. Pre fermentum, </a:t>
            </a:r>
            <a:r>
              <a:rPr lang="en-US" err="1"/>
              <a:t>turp</a:t>
            </a:r>
            <a:r>
              <a:rPr lang="en-US"/>
              <a:t> is </a:t>
            </a:r>
            <a:r>
              <a:rPr lang="en-US" err="1"/>
              <a:t>nec</a:t>
            </a:r>
            <a:r>
              <a:rPr lang="en-US"/>
              <a:t>. Nam pharetra ex. </a:t>
            </a:r>
            <a:r>
              <a:rPr lang="en-US" err="1"/>
              <a:t>Praes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 </a:t>
            </a:r>
            <a:r>
              <a:rPr lang="en-US" err="1"/>
              <a:t>fermen</a:t>
            </a:r>
            <a:r>
              <a:rPr lang="en-US"/>
              <a:t> tum.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D1AA5BB-4440-CE4F-BF2E-7E19378ECF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29264" y="2805435"/>
            <a:ext cx="2766222" cy="368461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 b="1" i="0">
                <a:solidFill>
                  <a:srgbClr val="008AD9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182" indent="0" algn="ctr">
              <a:buNone/>
              <a:defRPr sz="18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800"/>
            </a:lvl4pPr>
            <a:lvl5pPr marL="1828727" indent="0" algn="ctr">
              <a:buNone/>
              <a:defRPr sz="1800"/>
            </a:lvl5pPr>
          </a:lstStyle>
          <a:p>
            <a:pPr lvl="0"/>
            <a:r>
              <a:rPr lang="en-US"/>
              <a:t>Title Placeholder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E601D4E-4E80-5A43-BF67-EF9DFB1FE75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923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5CC719B-EF0C-7443-BB93-159DBAE7A12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49925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4D6721-FC1E-A044-83E8-08A4BBF3DC2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66300" y="1838728"/>
            <a:ext cx="692150" cy="6921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81584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1573-ED66-DAB4-1FE0-605EAB31C6C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040" y="2229383"/>
            <a:ext cx="5128551" cy="142509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What is the engagement and what is it for? When did </a:t>
            </a:r>
            <a:r>
              <a:rPr lang="en-US" err="1"/>
              <a:t>Affirma</a:t>
            </a:r>
            <a:r>
              <a:rPr lang="en-US"/>
              <a:t> start the work, and what role did we play? Did we collaborate with anyone? Can you provide a brief description of scope and any fun facts to embellish the story? What is the engagement and what is it for? When did </a:t>
            </a:r>
            <a:r>
              <a:rPr lang="en-US" err="1"/>
              <a:t>Affirma</a:t>
            </a:r>
            <a:r>
              <a:rPr lang="en-US"/>
              <a:t> start the work, and what role did we play? Did we collaborate with anyone? Can you provide a brief description of scope and any fun facts to embellish the story?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A31BB3-EEF7-90DA-B50C-DA19C629589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593722" y="1944046"/>
            <a:ext cx="5128551" cy="264231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Category of Work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82F9E26-45CB-2EE7-141C-912C70AFB7A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9" y="-2"/>
            <a:ext cx="2956086" cy="2453148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374B7B93-13E1-04EB-8AF2-34D3DF021F9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35914" y="-2"/>
            <a:ext cx="2956086" cy="2453148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8EF170-11B0-46F2-27FB-CB49D5968D39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4DA46DB8-AA32-AF98-8C41-7EAEFA8D8C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5999" y="2638004"/>
            <a:ext cx="2956086" cy="2454176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4452AB0-8625-1057-C1D3-11AE72690B2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35914" y="2645921"/>
            <a:ext cx="2956086" cy="2453148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05D45D-B137-ABA1-EE31-2678206CE9D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611831" y="3868208"/>
            <a:ext cx="1127345" cy="26423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1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Project Team: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1317BF2-3B4F-39CF-D560-24BF2AEC046A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1749968" y="3868208"/>
            <a:ext cx="860410" cy="26423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1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00 People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1772D5-F74E-F4C0-C3F9-EDB8B584F115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2838277" y="3868208"/>
            <a:ext cx="1248385" cy="26423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1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Project Duration: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75ABCA-8F28-FEB5-7CC9-34C1BB39E1F9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4097453" y="3868208"/>
            <a:ext cx="1319651" cy="26423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1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20XX–Present Day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7F59B4C3-87CB-8B20-CD39-6D21FABF07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1831" y="4230568"/>
            <a:ext cx="2448038" cy="2087671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ACF29C71-A1C4-E67E-4765-B73DA18EE53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243698" y="4230568"/>
            <a:ext cx="2485893" cy="2087671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C35E815-D01F-E0DC-9B0A-3FB3F90BAAD4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6429983" y="5337451"/>
            <a:ext cx="5150186" cy="173428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accent2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Services: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8A01D09-7BA2-0599-12AA-ABBD14F6CA8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429982" y="5598076"/>
            <a:ext cx="2439526" cy="803210"/>
          </a:xfrm>
          <a:noFill/>
        </p:spPr>
        <p:txBody>
          <a:bodyPr lIns="0" tIns="0" rIns="0">
            <a:normAutofit/>
          </a:bodyPr>
          <a:lstStyle>
            <a:lvl1pPr marL="171450" indent="-171450"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Art Direction</a:t>
            </a:r>
          </a:p>
          <a:p>
            <a:pPr lvl="0"/>
            <a:r>
              <a:rPr lang="en-US"/>
              <a:t>Brand Design</a:t>
            </a:r>
          </a:p>
          <a:p>
            <a:pPr lvl="0"/>
            <a:r>
              <a:rPr lang="en-US"/>
              <a:t>Digital Asset Development</a:t>
            </a:r>
          </a:p>
          <a:p>
            <a:pPr lvl="0"/>
            <a:r>
              <a:rPr lang="en-US"/>
              <a:t>Print Collateral Development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672231B-0342-E588-25B5-B7CDB0D31B8B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9151435" y="5598076"/>
            <a:ext cx="2439526" cy="803210"/>
          </a:xfrm>
          <a:noFill/>
        </p:spPr>
        <p:txBody>
          <a:bodyPr lIns="0" tIns="0" rIns="0">
            <a:normAutofit/>
          </a:bodyPr>
          <a:lstStyle>
            <a:lvl1pPr marL="171450" indent="-171450"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Art Direction</a:t>
            </a:r>
          </a:p>
          <a:p>
            <a:pPr lvl="0"/>
            <a:r>
              <a:rPr lang="en-US"/>
              <a:t>Brand Design</a:t>
            </a:r>
          </a:p>
          <a:p>
            <a:pPr lvl="0"/>
            <a:r>
              <a:rPr lang="en-US"/>
              <a:t>Digital Asset Development</a:t>
            </a:r>
          </a:p>
          <a:p>
            <a:pPr lvl="0"/>
            <a:r>
              <a:rPr lang="en-US"/>
              <a:t>Print Collateral Development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645402-BB63-1FB4-2396-B04DECC22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040" y="278446"/>
            <a:ext cx="512855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F55EEC-A469-A632-F993-4EC07B6E288F}"/>
              </a:ext>
            </a:extLst>
          </p:cNvPr>
          <p:cNvCxnSpPr>
            <a:cxnSpLocks/>
          </p:cNvCxnSpPr>
          <p:nvPr userDrawn="1"/>
        </p:nvCxnSpPr>
        <p:spPr>
          <a:xfrm>
            <a:off x="601040" y="1602182"/>
            <a:ext cx="1142036" cy="182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C6B2683-7E49-8348-29AD-7DAF1C998A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37D0380C-2F66-D673-C8EF-5A571B346FAC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0907731" y="6458285"/>
            <a:ext cx="683230" cy="178995"/>
          </a:xfrm>
        </p:spPr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249D4BDF-61A8-BD48-944B-2BB48488B7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6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F91F-047E-D31D-BBB1-3CC3CD30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01334-A34E-4876-9508-796DF291B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6B4AA-0BA2-1A46-8ACC-625CC0DD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3E1BE-831C-D6EF-9073-C92C049C6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E757B-0F06-692D-80A7-40EABAAE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5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540E-0D99-D973-42F0-7DDB2EF5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36928-B090-B1AB-105F-213F3A4AD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211AD-C8BB-B073-F126-725A30FA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5FFD1-782C-6928-F86D-67A0D7CF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109A-3DE8-2C71-5F0B-6FCB1096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0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DF42-E21D-9E10-7977-552416C8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E6440-5580-D00D-0F36-2D31E851C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5CEE3-A831-5BC1-03BA-26A837CB5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25DC9-7F83-03CD-8925-AE26C7CF4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FE576-4284-7C05-67A6-284DD6EA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4019D-B69F-B765-B482-043EDD3A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2C392-044E-DB90-C42D-28F84202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3B509-8E65-BBB5-1460-2C34969DE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D2C4F-F351-50EE-8DED-509FD4312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276DA-7B4A-62D9-7829-A5682F0C3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842782-0A30-1F73-6C5D-811C2ABB0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0D5C09-9125-EED5-2911-C782CF6C6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31C9C-A4D7-1B14-614F-0380FD3B8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D87338-0AC6-2070-5E87-F30F3D525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527B-D9E8-E8B5-AA5C-E5061FA1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68519-0009-B24E-A861-E6769298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7A96D-558B-FE72-BE61-BF47069EB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C54E11-83EC-D507-BC10-9E5A2575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3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D3EFEC-996A-73ED-55FB-731026CD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0E892-F926-9C17-6780-EB80EF27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70D3F-737E-417A-C915-6444FD27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16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E45E1-EF13-8C81-D6D8-1055A6DB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7349C-A3BA-128E-091E-C76671057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FBEEB-8580-496B-27F5-2A0F6660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1EE78-E358-52A8-1D5A-7D1920D8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40BDF-7BE6-4B0C-667F-202529A9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E50B5-4663-2BA6-FA18-75A54740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8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44ABF-0B7B-072A-5E8D-DF40AF86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5DC160-9B5A-A165-217A-2A009CB39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680C8-2B70-570E-9E07-509352E6E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20330-FB26-D71D-9DE1-A023E71DD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BF779-5635-C5A3-8662-C84420EE1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4F96D-AD18-CF8E-CB79-6A2583D0B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4A3997-A9D4-7B01-D7AF-3E32C7DF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5F31B-C3C8-BD5F-6776-3D34527EC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AABEE-6DE8-E6BA-8FF5-54232DFEA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A6349E-B976-42A7-8A08-BBCA900EFBDF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43778-32C3-368F-48BF-840AE3D10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95DA-7E7E-00BB-C701-8E711FAE3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0A8099-B5C7-4E1F-AFB2-3FD49D2CB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www.fororegonstate.org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172E0-B390-3BC0-305C-DC515F759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1A155-E6C0-C51F-4435-BD841A4D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/>
          <a:p>
            <a:fld id="{056F86DB-78DF-EB43-A6BE-40415A3A00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6BE6DE-CECB-E2C8-266E-CDF544B9A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4" y="388389"/>
            <a:ext cx="10985432" cy="764390"/>
          </a:xfrm>
        </p:spPr>
        <p:txBody>
          <a:bodyPr anchor="ctr">
            <a:noAutofit/>
          </a:bodyPr>
          <a:lstStyle/>
          <a:p>
            <a:r>
              <a:rPr lang="en-US" sz="3333"/>
              <a:t>Oregon State University Foundation and Alumni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216FB5-C1C5-EC67-3715-29F392E38444}"/>
              </a:ext>
            </a:extLst>
          </p:cNvPr>
          <p:cNvSpPr/>
          <p:nvPr/>
        </p:nvSpPr>
        <p:spPr>
          <a:xfrm flipV="1">
            <a:off x="1" y="365239"/>
            <a:ext cx="7974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 b="1"/>
              <a:t>  </a:t>
            </a:r>
          </a:p>
        </p:txBody>
      </p:sp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9192AC1E-2DDF-3A2F-B6D5-D7DE857A9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822" y="1305421"/>
            <a:ext cx="1268588" cy="5384229"/>
          </a:xfrm>
          <a:prstGeom prst="rect">
            <a:avLst/>
          </a:prstGeom>
        </p:spPr>
      </p:pic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E9E75DE4-FB74-B307-C7BA-32659DB59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18"/>
          <a:stretch/>
        </p:blipFill>
        <p:spPr>
          <a:xfrm>
            <a:off x="360213" y="1305421"/>
            <a:ext cx="7470360" cy="53842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BE27D0-FD39-6BAB-F761-25A4B0DD2CA9}"/>
              </a:ext>
            </a:extLst>
          </p:cNvPr>
          <p:cNvSpPr/>
          <p:nvPr/>
        </p:nvSpPr>
        <p:spPr>
          <a:xfrm>
            <a:off x="9508813" y="1249902"/>
            <a:ext cx="1416605" cy="101837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26F15B-9026-9F66-24F3-944026151D6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7830573" y="1754373"/>
            <a:ext cx="1678240" cy="471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03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6A39B-E7AC-38C6-C8EA-D11CEC70B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03AEF2-688D-3840-F60D-A5836D04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/>
          <a:p>
            <a:fld id="{056F86DB-78DF-EB43-A6BE-40415A3A00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BA84AE-B3D2-1982-1D4F-34EDE0BB4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4" y="388389"/>
            <a:ext cx="10985432" cy="764390"/>
          </a:xfrm>
        </p:spPr>
        <p:txBody>
          <a:bodyPr anchor="ctr">
            <a:noAutofit/>
          </a:bodyPr>
          <a:lstStyle/>
          <a:p>
            <a:r>
              <a:rPr lang="en-US" sz="3333"/>
              <a:t>Oregon State University Foundation and Alumni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D9D0A6-878D-F569-4D1D-4C44C74AFD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51402" y="3198973"/>
            <a:ext cx="2766222" cy="206207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/>
              <a:t>Multiple sites, each with their own hosting environment and support needs</a:t>
            </a:r>
          </a:p>
          <a:p>
            <a:pPr>
              <a:lnSpc>
                <a:spcPct val="125000"/>
              </a:lnSpc>
            </a:pPr>
            <a:r>
              <a:rPr lang="en-US"/>
              <a:t>Disjointed brand across different properties</a:t>
            </a:r>
          </a:p>
          <a:p>
            <a:pPr>
              <a:lnSpc>
                <a:spcPct val="125000"/>
              </a:lnSpc>
            </a:pPr>
            <a:r>
              <a:rPr lang="en-US"/>
              <a:t>Disjointed design and mixed visuals</a:t>
            </a:r>
          </a:p>
          <a:p>
            <a:pPr>
              <a:lnSpc>
                <a:spcPct val="125000"/>
              </a:lnSpc>
            </a:pPr>
            <a:r>
              <a:rPr lang="en-US"/>
              <a:t>Poor SEO rankings</a:t>
            </a:r>
          </a:p>
          <a:p>
            <a:pPr>
              <a:lnSpc>
                <a:spcPct val="125000"/>
              </a:lnSpc>
            </a:pPr>
            <a:r>
              <a:rPr lang="en-US"/>
              <a:t>Users failing to complete objectives</a:t>
            </a:r>
          </a:p>
          <a:p>
            <a:pPr>
              <a:lnSpc>
                <a:spcPct val="125000"/>
              </a:lnSpc>
            </a:pPr>
            <a:r>
              <a:rPr lang="en-US"/>
              <a:t>Limited reasons for return visitors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96D62C-C3D8-F39C-633B-FF6338AA56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51402" y="2805435"/>
            <a:ext cx="2766222" cy="368461"/>
          </a:xfrm>
        </p:spPr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4721DC-ADFE-15A8-7557-1ADD0BC411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12889" y="3198973"/>
            <a:ext cx="2766222" cy="206207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/>
              <a:t>Development of new, unified Digital Brand.</a:t>
            </a:r>
          </a:p>
          <a:p>
            <a:pPr>
              <a:lnSpc>
                <a:spcPct val="125000"/>
              </a:lnSpc>
            </a:pPr>
            <a:r>
              <a:rPr lang="en-US"/>
              <a:t>SEO technical audit and plan alignment</a:t>
            </a:r>
          </a:p>
          <a:p>
            <a:pPr>
              <a:lnSpc>
                <a:spcPct val="125000"/>
              </a:lnSpc>
            </a:pPr>
            <a:r>
              <a:rPr lang="en-US"/>
              <a:t>Information architecture research, workshops, and iterations</a:t>
            </a:r>
          </a:p>
          <a:p>
            <a:pPr>
              <a:lnSpc>
                <a:spcPct val="125000"/>
              </a:lnSpc>
            </a:pPr>
            <a:r>
              <a:rPr lang="en-US"/>
              <a:t>Developed personas to align and represent user base</a:t>
            </a:r>
          </a:p>
          <a:p>
            <a:pPr>
              <a:lnSpc>
                <a:spcPct val="125000"/>
              </a:lnSpc>
            </a:pPr>
            <a:r>
              <a:rPr lang="en-US"/>
              <a:t>Designed wireframes, web brand guide, and high-fidelity comps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918A04-9FC6-1CB6-3AEC-531BE483C4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712889" y="2805435"/>
            <a:ext cx="2766222" cy="368461"/>
          </a:xfrm>
        </p:spPr>
        <p:txBody>
          <a:bodyPr/>
          <a:lstStyle/>
          <a:p>
            <a:r>
              <a:rPr lang="en-US"/>
              <a:t>Process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0A68AE7-F6CC-9F65-9D4F-42F24BD2F23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29264" y="3198973"/>
            <a:ext cx="2766222" cy="206207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/>
              <a:t>Launch of consolidated site</a:t>
            </a:r>
          </a:p>
          <a:p>
            <a:pPr>
              <a:lnSpc>
                <a:spcPct val="125000"/>
              </a:lnSpc>
            </a:pPr>
            <a:r>
              <a:rPr lang="en-US"/>
              <a:t>Increased engagement for return users</a:t>
            </a:r>
          </a:p>
          <a:p>
            <a:pPr>
              <a:lnSpc>
                <a:spcPct val="125000"/>
              </a:lnSpc>
            </a:pPr>
            <a:r>
              <a:rPr lang="en-US"/>
              <a:t>Stabilized SEO</a:t>
            </a:r>
          </a:p>
          <a:p>
            <a:pPr>
              <a:lnSpc>
                <a:spcPct val="125000"/>
              </a:lnSpc>
            </a:pPr>
            <a:r>
              <a:rPr lang="en-US"/>
              <a:t>Digital brand established and ready for expansion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EF6DD2-6827-30FB-CE15-A5A73BC7E5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29264" y="2805435"/>
            <a:ext cx="2766222" cy="368461"/>
          </a:xfrm>
        </p:spPr>
        <p:txBody>
          <a:bodyPr/>
          <a:lstStyle/>
          <a:p>
            <a:r>
              <a:rPr lang="en-US"/>
              <a:t>Outcome</a:t>
            </a:r>
          </a:p>
        </p:txBody>
      </p:sp>
      <p:pic>
        <p:nvPicPr>
          <p:cNvPr id="4" name="Picture Placeholder 3" descr="Rating 1 Star outline">
            <a:extLst>
              <a:ext uri="{FF2B5EF4-FFF2-40B4-BE49-F238E27FC236}">
                <a16:creationId xmlns:a16="http://schemas.microsoft.com/office/drawing/2014/main" id="{1D183D6F-E897-B24E-C90F-F25BC9B6C45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92325" y="1838728"/>
            <a:ext cx="692150" cy="692150"/>
          </a:xfrm>
        </p:spPr>
      </p:pic>
      <p:pic>
        <p:nvPicPr>
          <p:cNvPr id="22" name="Picture Placeholder 21" descr="Flowchart outline">
            <a:extLst>
              <a:ext uri="{FF2B5EF4-FFF2-40B4-BE49-F238E27FC236}">
                <a16:creationId xmlns:a16="http://schemas.microsoft.com/office/drawing/2014/main" id="{93E55571-4627-23A1-151D-0771363F4E9E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5" b="95"/>
          <a:stretch/>
        </p:blipFill>
        <p:spPr>
          <a:xfrm>
            <a:off x="5749925" y="1838728"/>
            <a:ext cx="692150" cy="692150"/>
          </a:xfrm>
        </p:spPr>
      </p:pic>
      <p:pic>
        <p:nvPicPr>
          <p:cNvPr id="28" name="Picture Placeholder 19" descr="Business Growth outline">
            <a:extLst>
              <a:ext uri="{FF2B5EF4-FFF2-40B4-BE49-F238E27FC236}">
                <a16:creationId xmlns:a16="http://schemas.microsoft.com/office/drawing/2014/main" id="{20D99F98-028C-4D2D-28EB-CD9C7750631C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466300" y="1838728"/>
            <a:ext cx="692150" cy="69215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81223A-F65E-156D-A3A5-045C44B0CA20}"/>
              </a:ext>
            </a:extLst>
          </p:cNvPr>
          <p:cNvSpPr/>
          <p:nvPr/>
        </p:nvSpPr>
        <p:spPr>
          <a:xfrm flipV="1">
            <a:off x="1" y="365239"/>
            <a:ext cx="7974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 b="1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6144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44002-6B00-AF57-25DA-A974BD29A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09408-FF6B-D940-AD47-129F1E611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/>
          <a:p>
            <a:fld id="{056F86DB-78DF-EB43-A6BE-40415A3A005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97C79-8A82-F7DE-1150-858E28BA5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4" y="388389"/>
            <a:ext cx="10985432" cy="764390"/>
          </a:xfrm>
        </p:spPr>
        <p:txBody>
          <a:bodyPr anchor="ctr">
            <a:noAutofit/>
          </a:bodyPr>
          <a:lstStyle/>
          <a:p>
            <a:r>
              <a:rPr lang="en-US" sz="3333"/>
              <a:t>Oregon State University Foundation and Alumni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8BD240-7839-5133-898B-13E69FF423E2}"/>
              </a:ext>
            </a:extLst>
          </p:cNvPr>
          <p:cNvSpPr/>
          <p:nvPr/>
        </p:nvSpPr>
        <p:spPr>
          <a:xfrm flipV="1">
            <a:off x="1" y="365239"/>
            <a:ext cx="7974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 b="1"/>
              <a:t>  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48B3E6-D76A-A8EB-B535-2306C8D80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89" y="1289936"/>
            <a:ext cx="3548163" cy="235822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84A96F-B6BF-FD9B-D763-43792E7D6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2" b="4019"/>
          <a:stretch/>
        </p:blipFill>
        <p:spPr>
          <a:xfrm>
            <a:off x="6772840" y="1289936"/>
            <a:ext cx="1121270" cy="5395337"/>
          </a:xfrm>
          <a:prstGeom prst="rect">
            <a:avLst/>
          </a:prstGeom>
        </p:spPr>
      </p:pic>
      <p:pic>
        <p:nvPicPr>
          <p:cNvPr id="11" name="Picture 10" descr="A screenshot of a web page&#10;&#10;Description automatically generated">
            <a:extLst>
              <a:ext uri="{FF2B5EF4-FFF2-40B4-BE49-F238E27FC236}">
                <a16:creationId xmlns:a16="http://schemas.microsoft.com/office/drawing/2014/main" id="{CBC42421-72F6-9DEE-27D8-BE058E7ED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86"/>
          <a:stretch/>
        </p:blipFill>
        <p:spPr>
          <a:xfrm>
            <a:off x="7982471" y="1289936"/>
            <a:ext cx="1692343" cy="5395337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50C1D6D-C0AE-D4B7-8FFD-650763181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50"/>
          <a:stretch/>
        </p:blipFill>
        <p:spPr>
          <a:xfrm>
            <a:off x="9808237" y="1289935"/>
            <a:ext cx="2158135" cy="5395338"/>
          </a:xfrm>
          <a:prstGeom prst="rect">
            <a:avLst/>
          </a:prstGeom>
        </p:spPr>
      </p:pic>
      <p:pic>
        <p:nvPicPr>
          <p:cNvPr id="16" name="Picture 15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E2FF77C0-42DF-BFE7-DCA4-25EE4F79AA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241" y="3784154"/>
            <a:ext cx="3163900" cy="2825436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33986FD-C066-53C6-FBAD-73553954C1CA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2280935" y="3902400"/>
            <a:ext cx="728905" cy="220435"/>
          </a:xfrm>
          <a:prstGeom prst="bentConnector3">
            <a:avLst>
              <a:gd name="adj1" fmla="val 99839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5901A57-4BD8-8493-EB35-2DB388626765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5995141" y="3987604"/>
            <a:ext cx="777699" cy="1209268"/>
          </a:xfrm>
          <a:prstGeom prst="bent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9E091-2912-5F69-FAAE-F03C1C03E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B864A-B3B9-2465-0ECE-71DBEEB2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1"/>
            <a:ext cx="2743200" cy="154809"/>
          </a:xfrm>
        </p:spPr>
        <p:txBody>
          <a:bodyPr/>
          <a:lstStyle/>
          <a:p>
            <a:fld id="{056F86DB-78DF-EB43-A6BE-40415A3A005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6A310-E5C8-61A8-8789-E84897B2F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4" y="388389"/>
            <a:ext cx="10985432" cy="764390"/>
          </a:xfrm>
        </p:spPr>
        <p:txBody>
          <a:bodyPr anchor="ctr">
            <a:noAutofit/>
          </a:bodyPr>
          <a:lstStyle/>
          <a:p>
            <a:r>
              <a:rPr lang="en-US" sz="3333"/>
              <a:t>Oregon State University Foundation and Alumni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B62EC7-3477-1CBC-E57B-31CCE878E332}"/>
              </a:ext>
            </a:extLst>
          </p:cNvPr>
          <p:cNvSpPr/>
          <p:nvPr/>
        </p:nvSpPr>
        <p:spPr>
          <a:xfrm flipV="1">
            <a:off x="1" y="365239"/>
            <a:ext cx="79744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8" b="1"/>
              <a:t>  </a:t>
            </a:r>
          </a:p>
        </p:txBody>
      </p:sp>
      <p:pic>
        <p:nvPicPr>
          <p:cNvPr id="13" name="Picture 12" descr="A screenshot of a website&#10;&#10;Description automatically generated">
            <a:extLst>
              <a:ext uri="{FF2B5EF4-FFF2-40B4-BE49-F238E27FC236}">
                <a16:creationId xmlns:a16="http://schemas.microsoft.com/office/drawing/2014/main" id="{CE3B29DB-1CB2-3E85-B24D-16E5D3F39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94" y="1267047"/>
            <a:ext cx="8877413" cy="55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67B36D8-3722-C769-DB00-FA3FAA37B2F4}"/>
              </a:ext>
            </a:extLst>
          </p:cNvPr>
          <p:cNvSpPr/>
          <p:nvPr/>
        </p:nvSpPr>
        <p:spPr>
          <a:xfrm>
            <a:off x="6089650" y="0"/>
            <a:ext cx="6103325" cy="2466883"/>
          </a:xfrm>
          <a:prstGeom prst="rect">
            <a:avLst/>
          </a:prstGeom>
          <a:solidFill>
            <a:srgbClr val="F5D0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D084AB-75CA-D557-35F9-2B5674B66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040" y="2213832"/>
            <a:ext cx="5122551" cy="146494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Poppins"/>
                <a:cs typeface="Poppins"/>
              </a:rPr>
              <a:t>OSU had multiple disjointed websites with varying hosts and support, leading to a clunky user experience. </a:t>
            </a:r>
            <a:r>
              <a:rPr lang="en-US" err="1">
                <a:solidFill>
                  <a:srgbClr val="000000"/>
                </a:solidFill>
                <a:latin typeface="Poppins"/>
                <a:cs typeface="Poppins"/>
              </a:rPr>
              <a:t>Affirma</a:t>
            </a:r>
            <a:r>
              <a:rPr lang="en-US">
                <a:solidFill>
                  <a:srgbClr val="000000"/>
                </a:solidFill>
                <a:latin typeface="Poppins"/>
                <a:cs typeface="Poppins"/>
              </a:rPr>
              <a:t> was tasked with creating a unified website to address these issues. Through design and marketing research, we launched a </a:t>
            </a:r>
            <a:r>
              <a:rPr lang="en-US">
                <a:solidFill>
                  <a:srgbClr val="000000"/>
                </a:solidFill>
                <a:latin typeface="Poppins"/>
                <a:cs typeface="Poppins"/>
                <a:hlinkClick r:id="rId2"/>
              </a:rPr>
              <a:t>streamlined site</a:t>
            </a:r>
            <a:r>
              <a:rPr lang="en-US">
                <a:solidFill>
                  <a:srgbClr val="000000"/>
                </a:solidFill>
                <a:latin typeface="Poppins"/>
                <a:cs typeface="Poppins"/>
              </a:rPr>
              <a:t> with a consistent and accessible look/feel with room for growth. SEO was improved, and returning user engagement increased. </a:t>
            </a:r>
            <a:br>
              <a:rPr lang="en-US">
                <a:solidFill>
                  <a:srgbClr val="000000"/>
                </a:solidFill>
                <a:latin typeface="Poppins"/>
                <a:cs typeface="Poppins"/>
              </a:rPr>
            </a:br>
            <a:r>
              <a:rPr lang="en-US">
                <a:solidFill>
                  <a:srgbClr val="000000"/>
                </a:solidFill>
                <a:latin typeface="Poppins"/>
                <a:cs typeface="Poppins"/>
              </a:rPr>
              <a:t>We provided guidance to support the University moving forward.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98C2-C5BC-04C7-A6C7-C54E28B1B438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Poppins SemiBold"/>
                <a:cs typeface="Poppins SemiBold"/>
              </a:rPr>
              <a:t>UI/UX Design</a:t>
            </a:r>
            <a:endParaRPr lang="en-US"/>
          </a:p>
        </p:txBody>
      </p:sp>
      <p:pic>
        <p:nvPicPr>
          <p:cNvPr id="20" name="Picture Placeholder 19" descr="A screenshot of a website&#10;&#10;AI-generated content may be incorrect.">
            <a:extLst>
              <a:ext uri="{FF2B5EF4-FFF2-40B4-BE49-F238E27FC236}">
                <a16:creationId xmlns:a16="http://schemas.microsoft.com/office/drawing/2014/main" id="{029F9036-6E6E-805F-554E-3D31FB656B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50" b="50"/>
          <a:stretch/>
        </p:blipFill>
        <p:spPr>
          <a:xfrm>
            <a:off x="6084887" y="2645634"/>
            <a:ext cx="6107113" cy="245268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EE7581-2753-74B1-8EB2-C419C218973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11831" y="3779494"/>
            <a:ext cx="1127345" cy="26423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Poppins SemiBold"/>
                <a:cs typeface="Poppins SemiBold"/>
              </a:rPr>
              <a:t>Project Team: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D8A706-6164-977A-857E-DC5D7A17528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1749968" y="3779494"/>
            <a:ext cx="860410" cy="26423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Poppins"/>
                <a:cs typeface="Poppins"/>
              </a:rPr>
              <a:t>6 People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35E3A69-94AF-AA84-F164-386D1DE644BD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2838277" y="3779494"/>
            <a:ext cx="1248385" cy="26423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Poppins SemiBold"/>
                <a:cs typeface="Poppins SemiBold"/>
              </a:rPr>
              <a:t>Project Duration: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3FDC1A-AE7E-24FA-3176-D5F4955456EB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4097453" y="3779494"/>
            <a:ext cx="1319651" cy="26423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Poppins"/>
                <a:cs typeface="Poppins"/>
              </a:rPr>
              <a:t>3 Months</a:t>
            </a:r>
            <a:endParaRPr lang="en-US"/>
          </a:p>
        </p:txBody>
      </p:sp>
      <p:pic>
        <p:nvPicPr>
          <p:cNvPr id="19" name="Picture Placeholder 18" descr="A computer screen with a picture of an island and a building&#10;&#10;AI-generated content may be incorrect.">
            <a:extLst>
              <a:ext uri="{FF2B5EF4-FFF2-40B4-BE49-F238E27FC236}">
                <a16:creationId xmlns:a16="http://schemas.microsoft.com/office/drawing/2014/main" id="{1D15A5F4-A15F-550B-9041-2411CC37F47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rcRect t="18" b="18"/>
          <a:stretch/>
        </p:blipFill>
        <p:spPr>
          <a:xfrm>
            <a:off x="599417" y="4128373"/>
            <a:ext cx="5016515" cy="2179903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8AAAAA7-3A99-E927-A1BA-D085AC2CFB79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r>
              <a:rPr lang="en-US">
                <a:latin typeface="Poppins SemiBold"/>
                <a:cs typeface="Poppins SemiBold"/>
              </a:rPr>
              <a:t>Services:</a:t>
            </a:r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1884461-9933-E467-FC00-E465E50916E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429982" y="5559199"/>
            <a:ext cx="2517281" cy="86541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Poppins"/>
                <a:cs typeface="Poppins"/>
              </a:rPr>
              <a:t>User Interface Design</a:t>
            </a:r>
          </a:p>
          <a:p>
            <a:r>
              <a:rPr lang="en-US">
                <a:latin typeface="Poppins"/>
                <a:cs typeface="Poppins"/>
              </a:rPr>
              <a:t>User Experience Improvement</a:t>
            </a:r>
          </a:p>
          <a:p>
            <a:r>
              <a:rPr lang="en-US">
                <a:latin typeface="Poppins"/>
                <a:cs typeface="Poppins"/>
              </a:rPr>
              <a:t>Search Engine Optimization (SEO)</a:t>
            </a:r>
          </a:p>
          <a:p>
            <a:r>
              <a:rPr lang="en-US">
                <a:latin typeface="Poppins"/>
                <a:cs typeface="Poppins"/>
              </a:rPr>
              <a:t>Large Systems Design</a:t>
            </a:r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D87B988-A0DB-22B7-8568-E7E53D26DCFF}"/>
              </a:ext>
            </a:extLst>
          </p:cNvPr>
          <p:cNvSpPr>
            <a:spLocks noGrp="1"/>
          </p:cNvSpPr>
          <p:nvPr>
            <p:ph sz="half" idx="27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Poppins"/>
                <a:cs typeface="Poppins"/>
              </a:rPr>
              <a:t>Wireframing &amp; Prototyping</a:t>
            </a:r>
          </a:p>
          <a:p>
            <a:r>
              <a:rPr lang="en-US">
                <a:latin typeface="Poppins"/>
                <a:cs typeface="Poppins"/>
              </a:rPr>
              <a:t>Web Style Guide</a:t>
            </a:r>
          </a:p>
          <a:p>
            <a:r>
              <a:rPr lang="en-US">
                <a:latin typeface="Poppins"/>
                <a:cs typeface="Poppins"/>
              </a:rPr>
              <a:t>Marketing Personas</a:t>
            </a:r>
          </a:p>
          <a:p>
            <a:r>
              <a:rPr lang="en-US">
                <a:latin typeface="Poppins"/>
                <a:cs typeface="Poppins"/>
              </a:rPr>
              <a:t>Accessibility</a:t>
            </a:r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D8814E8C-3680-4073-D342-7A85CAC5B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60" y="278446"/>
            <a:ext cx="5472197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500">
                <a:latin typeface="Poppins"/>
                <a:cs typeface="Poppins"/>
              </a:rPr>
              <a:t>Oregon State University</a:t>
            </a:r>
            <a:br>
              <a:rPr lang="en-US" sz="3500">
                <a:latin typeface="Poppins"/>
                <a:cs typeface="Poppins"/>
              </a:rPr>
            </a:br>
            <a:r>
              <a:rPr lang="en-US" sz="2800">
                <a:latin typeface="Poppins"/>
                <a:cs typeface="Poppins"/>
              </a:rPr>
              <a:t>Alumni Foundation</a:t>
            </a:r>
            <a:endParaRPr lang="en-US" sz="280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F09E9F0-FEEF-68AE-A382-51FAC4517D5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249D4BDF-61A8-BD48-944B-2BB48488B7E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2" name="Picture 21" descr="A screenshot of a presentation&#10;&#10;AI-generated content may be incorrect.">
            <a:extLst>
              <a:ext uri="{FF2B5EF4-FFF2-40B4-BE49-F238E27FC236}">
                <a16:creationId xmlns:a16="http://schemas.microsoft.com/office/drawing/2014/main" id="{0B7562E7-4391-F9DC-4566-AC041B1C50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77" r="383"/>
          <a:stretch/>
        </p:blipFill>
        <p:spPr>
          <a:xfrm>
            <a:off x="6275982" y="122149"/>
            <a:ext cx="1582411" cy="21900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1AE015-32A1-E6E5-0C1E-0F3F228BEB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0010" b="237"/>
          <a:stretch/>
        </p:blipFill>
        <p:spPr>
          <a:xfrm>
            <a:off x="8397179" y="122093"/>
            <a:ext cx="1467579" cy="21967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24" name="Picture 23" descr="A screenshot of a website&#10;&#10;AI-generated content may be incorrect.">
            <a:extLst>
              <a:ext uri="{FF2B5EF4-FFF2-40B4-BE49-F238E27FC236}">
                <a16:creationId xmlns:a16="http://schemas.microsoft.com/office/drawing/2014/main" id="{BC6CCB48-446E-235A-5A74-7EAC38C3D79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613" t="207" r="-263"/>
          <a:stretch/>
        </p:blipFill>
        <p:spPr>
          <a:xfrm>
            <a:off x="10403542" y="124627"/>
            <a:ext cx="1622666" cy="2187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321C6A-845A-EC27-DDC9-33F25C0DC3EF}"/>
              </a:ext>
            </a:extLst>
          </p:cNvPr>
          <p:cNvCxnSpPr>
            <a:cxnSpLocks/>
          </p:cNvCxnSpPr>
          <p:nvPr/>
        </p:nvCxnSpPr>
        <p:spPr>
          <a:xfrm>
            <a:off x="8001866" y="1174376"/>
            <a:ext cx="251840" cy="0"/>
          </a:xfrm>
          <a:prstGeom prst="line">
            <a:avLst/>
          </a:prstGeom>
          <a:ln>
            <a:solidFill>
              <a:srgbClr val="D73F09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DB0EEA-28BE-DEB2-5D83-5C6198E8EAD2}"/>
              </a:ext>
            </a:extLst>
          </p:cNvPr>
          <p:cNvCxnSpPr>
            <a:cxnSpLocks/>
          </p:cNvCxnSpPr>
          <p:nvPr/>
        </p:nvCxnSpPr>
        <p:spPr>
          <a:xfrm>
            <a:off x="10008231" y="1174376"/>
            <a:ext cx="251840" cy="0"/>
          </a:xfrm>
          <a:prstGeom prst="line">
            <a:avLst/>
          </a:prstGeom>
          <a:ln>
            <a:solidFill>
              <a:srgbClr val="D73F09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56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b1c940a28d9f7ed7841dd66e388476ed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8c9fb4aa225d81f58c6fca2e551d2526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 xsi:nil="true"/>
    <Named_x0020_Account xmlns="f0ee8362-fa7e-4bc9-ab88-7dcfb17cb19b" xsi:nil="true"/>
    <Industries xmlns="f0ee8362-fa7e-4bc9-ab88-7dcfb17cb19b">
      <Value>Education</Value>
    </Industries>
    <PlatTech xmlns="f0ee8362-fa7e-4bc9-ab88-7dcfb17cb19b">
      <Value>Sitefinity</Value>
    </PlatTech>
    <BusinessUnit xmlns="f0ee8362-fa7e-4bc9-ab88-7dcfb17cb19b">
      <Value>Custom Development</Value>
      <Value>Creative</Value>
    </BusinessUnit>
    <Solutions xmlns="f0ee8362-fa7e-4bc9-ab88-7dcfb17cb19b">
      <Value>Websites</Value>
    </Solutions>
    <ProjectCompletionDate xmlns="f0ee8362-fa7e-4bc9-ab88-7dcfb17cb19b" xsi:nil="true"/>
    <ApprovedByClient xmlns="f0ee8362-fa7e-4bc9-ab88-7dcfb17cb19b">false</ApprovedByClient>
  </documentManagement>
</p:properties>
</file>

<file path=customXml/itemProps1.xml><?xml version="1.0" encoding="utf-8"?>
<ds:datastoreItem xmlns:ds="http://schemas.openxmlformats.org/officeDocument/2006/customXml" ds:itemID="{5A289069-F93D-4D11-A2AF-B19CB0DCAF1C}"/>
</file>

<file path=customXml/itemProps2.xml><?xml version="1.0" encoding="utf-8"?>
<ds:datastoreItem xmlns:ds="http://schemas.openxmlformats.org/officeDocument/2006/customXml" ds:itemID="{804150BD-CCDD-4369-978C-5053894991D2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AE5B4677-F6F0-4823-AB55-AC622BF0D9D2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1954686-3A94-4181-8997-0C2CD5CE463F}">
  <ds:schemaRefs>
    <ds:schemaRef ds:uri="http://schemas.microsoft.com/office/2006/metadata/properties"/>
    <ds:schemaRef ds:uri="http://schemas.microsoft.com/office/infopath/2007/PartnerControls"/>
    <ds:schemaRef ds:uri="f0ee8362-fa7e-4bc9-ab88-7dcfb17cb19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Microsoft Office PowerPoint</Application>
  <PresentationFormat>Widescreen</PresentationFormat>
  <Paragraphs>33</Paragraphs>
  <Slides>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Oregon State University Foundation and Alumni</vt:lpstr>
      <vt:lpstr>Oregon State University Foundation and Alumni</vt:lpstr>
      <vt:lpstr>Oregon State University Foundation and Alumni</vt:lpstr>
      <vt:lpstr>Oregon State University Foundation and Alumni</vt:lpstr>
      <vt:lpstr>Oregon State University Alumni Foundation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Brendan Murphy</dc:creator>
  <cp:lastModifiedBy>Brendan Murphy</cp:lastModifiedBy>
  <cp:revision>3</cp:revision>
  <dcterms:created xsi:type="dcterms:W3CDTF">2025-01-06T03:47:00Z</dcterms:created>
  <dcterms:modified xsi:type="dcterms:W3CDTF">2025-07-16T17:07:16Z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